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2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6" r:id="rId15"/>
    <p:sldId id="284" r:id="rId16"/>
    <p:sldId id="285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26"/>
    <p:restoredTop sz="94660"/>
  </p:normalViewPr>
  <p:slideViewPr>
    <p:cSldViewPr>
      <p:cViewPr varScale="1">
        <p:scale>
          <a:sx n="75" d="100"/>
          <a:sy n="75" d="100"/>
        </p:scale>
        <p:origin x="184" y="5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8/31/17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8/31/17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8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1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7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1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9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7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9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0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8/31/17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8/31/17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8/31/17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8/31/17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8/31/17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8/31/17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8/31/17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8/31/17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8/31/17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8/31/17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8/31/17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educatehancockcounty.com/" TargetMode="External"/><Relationship Id="rId5" Type="http://schemas.openxmlformats.org/officeDocument/2006/relationships/hyperlink" Target="http://www.nacacnet.org/college-fairs/FallNCF/Pages/Indianapolis.aspx" TargetMode="External"/><Relationship Id="rId6" Type="http://schemas.openxmlformats.org/officeDocument/2006/relationships/hyperlink" Target="http://connection.naviance.com/greenfieldchs" TargetMode="External"/><Relationship Id="rId7" Type="http://schemas.openxmlformats.org/officeDocument/2006/relationships/hyperlink" Target="https://collegereadiness.collegeboard.org/sat?navId=gh-sat" TargetMode="External"/><Relationship Id="rId8" Type="http://schemas.openxmlformats.org/officeDocument/2006/relationships/hyperlink" Target="http://www.act.org/content/act/en/registe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orwaytocollege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1065d@mail.remind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20000"/>
                <a:lumOff val="8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0699"/>
            <a:ext cx="9753600" cy="3048001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Making Your next Move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057" y="4952999"/>
            <a:ext cx="7848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 you need to know about taking your next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28600"/>
            <a:ext cx="4064345" cy="2819400"/>
          </a:xfrm>
          <a:prstGeom prst="rect">
            <a:avLst/>
          </a:prstGeom>
          <a:solidFill>
            <a:srgbClr val="002060">
              <a:alpha val="88000"/>
            </a:srgbClr>
          </a:solidFill>
          <a:ln w="34925">
            <a:solidFill>
              <a:srgbClr val="0070C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872029" y="1900238"/>
            <a:ext cx="6248400" cy="274320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3647" y="1976434"/>
            <a:ext cx="6779953" cy="2438401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54324" y="1890715"/>
            <a:ext cx="5000382" cy="253364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2663824" y="1562099"/>
            <a:ext cx="381000" cy="457200"/>
          </a:xfrm>
          <a:prstGeom prst="star5">
            <a:avLst/>
          </a:prstGeom>
          <a:ln>
            <a:solidFill>
              <a:schemeClr val="accent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18369" y="367789"/>
            <a:ext cx="31762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The choice is yours!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Step 3: Stay on the Right Path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Important Dates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Important Links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7" y="3810000"/>
            <a:ext cx="4212315" cy="23622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51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76200"/>
            <a:ext cx="3276600" cy="99060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0070C0"/>
                </a:solidFill>
              </a:rPr>
              <a:t>Important Dates</a:t>
            </a:r>
            <a:br>
              <a:rPr lang="en-US" sz="2700" b="1" dirty="0" smtClean="0">
                <a:solidFill>
                  <a:srgbClr val="0070C0"/>
                </a:solidFill>
              </a:rPr>
            </a:br>
            <a:endParaRPr lang="en-US" sz="27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4318938"/>
            <a:ext cx="3940553" cy="2209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227012" y="782491"/>
            <a:ext cx="11580272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Sept. 8: Registration deadline for Oct. 7 SAT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Sept 9: </a:t>
            </a:r>
            <a:r>
              <a:rPr lang="en-US" sz="2700" dirty="0">
                <a:solidFill>
                  <a:srgbClr val="0070C0"/>
                </a:solidFill>
              </a:rPr>
              <a:t>ACT @ G-C </a:t>
            </a:r>
            <a:r>
              <a:rPr lang="en-US" sz="2700" dirty="0" smtClean="0">
                <a:solidFill>
                  <a:srgbClr val="0070C0"/>
                </a:solidFill>
              </a:rPr>
              <a:t>(registration deadlines have passed)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Sept. 27 6:00 </a:t>
            </a:r>
            <a:r>
              <a:rPr lang="mr-IN" sz="2700" dirty="0" smtClean="0">
                <a:solidFill>
                  <a:srgbClr val="0070C0"/>
                </a:solidFill>
              </a:rPr>
              <a:t>–</a:t>
            </a:r>
            <a:r>
              <a:rPr lang="en-US" sz="2700" dirty="0" smtClean="0">
                <a:solidFill>
                  <a:srgbClr val="0070C0"/>
                </a:solidFill>
              </a:rPr>
              <a:t> 7:30 PM Hancock Co. Education Expo College Fair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Oct 7: </a:t>
            </a:r>
            <a:r>
              <a:rPr lang="en-US" sz="2700" dirty="0">
                <a:solidFill>
                  <a:srgbClr val="0070C0"/>
                </a:solidFill>
              </a:rPr>
              <a:t>SAT @ G-C </a:t>
            </a:r>
            <a:endParaRPr lang="en-US" sz="27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Oct 25: </a:t>
            </a:r>
            <a:r>
              <a:rPr lang="en-US" sz="2700" dirty="0">
                <a:solidFill>
                  <a:srgbClr val="0070C0"/>
                </a:solidFill>
              </a:rPr>
              <a:t>“Don’t Fear the </a:t>
            </a:r>
            <a:r>
              <a:rPr lang="en-US" sz="2700" dirty="0" smtClean="0">
                <a:solidFill>
                  <a:srgbClr val="0070C0"/>
                </a:solidFill>
              </a:rPr>
              <a:t>Future”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Seniors: College Visit, Job Shadow, Mentor/Protégé, </a:t>
            </a:r>
            <a:r>
              <a:rPr lang="en-US" sz="2700" dirty="0">
                <a:solidFill>
                  <a:srgbClr val="0070C0"/>
                </a:solidFill>
              </a:rPr>
              <a:t>or </a:t>
            </a:r>
            <a:r>
              <a:rPr lang="en-US" sz="2700" dirty="0" smtClean="0">
                <a:solidFill>
                  <a:srgbClr val="0070C0"/>
                </a:solidFill>
              </a:rPr>
              <a:t>ASVAB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Juniors: PSAT or ACCUPLACER*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Dec. 2: </a:t>
            </a:r>
            <a:r>
              <a:rPr lang="en-US" sz="2700" dirty="0">
                <a:solidFill>
                  <a:srgbClr val="0070C0"/>
                </a:solidFill>
              </a:rPr>
              <a:t>SAT @ </a:t>
            </a:r>
            <a:r>
              <a:rPr lang="en-US" sz="2700" dirty="0" smtClean="0">
                <a:solidFill>
                  <a:srgbClr val="0070C0"/>
                </a:solidFill>
              </a:rPr>
              <a:t>G-C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April 14: </a:t>
            </a:r>
            <a:r>
              <a:rPr lang="en-US" sz="2700" dirty="0">
                <a:solidFill>
                  <a:srgbClr val="0070C0"/>
                </a:solidFill>
              </a:rPr>
              <a:t>ACT @ </a:t>
            </a:r>
            <a:r>
              <a:rPr lang="en-US" sz="2700" dirty="0" smtClean="0">
                <a:solidFill>
                  <a:srgbClr val="0070C0"/>
                </a:solidFill>
              </a:rPr>
              <a:t>G-C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>
                <a:solidFill>
                  <a:srgbClr val="0070C0"/>
                </a:solidFill>
              </a:rPr>
              <a:t>May 5: SAT @ </a:t>
            </a:r>
            <a:r>
              <a:rPr lang="en-US" sz="2700" dirty="0" smtClean="0">
                <a:solidFill>
                  <a:srgbClr val="0070C0"/>
                </a:solidFill>
              </a:rPr>
              <a:t>G-C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May 7 </a:t>
            </a:r>
            <a:r>
              <a:rPr lang="en-US" sz="2700" dirty="0">
                <a:solidFill>
                  <a:srgbClr val="0070C0"/>
                </a:solidFill>
              </a:rPr>
              <a:t>- May </a:t>
            </a:r>
            <a:r>
              <a:rPr lang="en-US" sz="2700" dirty="0" smtClean="0">
                <a:solidFill>
                  <a:srgbClr val="0070C0"/>
                </a:solidFill>
              </a:rPr>
              <a:t>18 </a:t>
            </a:r>
            <a:r>
              <a:rPr lang="en-US" sz="2700" dirty="0">
                <a:solidFill>
                  <a:srgbClr val="0070C0"/>
                </a:solidFill>
              </a:rPr>
              <a:t>- AP </a:t>
            </a:r>
            <a:r>
              <a:rPr lang="en-US" sz="2700" dirty="0" smtClean="0">
                <a:solidFill>
                  <a:srgbClr val="0070C0"/>
                </a:solidFill>
              </a:rPr>
              <a:t>exams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May 29 </a:t>
            </a:r>
            <a:r>
              <a:rPr lang="en-US" sz="2700" dirty="0">
                <a:solidFill>
                  <a:srgbClr val="0070C0"/>
                </a:solidFill>
              </a:rPr>
              <a:t>- </a:t>
            </a:r>
            <a:r>
              <a:rPr lang="en-US" sz="2700" dirty="0" smtClean="0">
                <a:solidFill>
                  <a:srgbClr val="0070C0"/>
                </a:solidFill>
              </a:rPr>
              <a:t>31: </a:t>
            </a:r>
            <a:r>
              <a:rPr lang="en-US" sz="2700" dirty="0">
                <a:solidFill>
                  <a:srgbClr val="0070C0"/>
                </a:solidFill>
              </a:rPr>
              <a:t>2nd Semester </a:t>
            </a:r>
            <a:r>
              <a:rPr lang="en-US" sz="2700" dirty="0" smtClean="0">
                <a:solidFill>
                  <a:srgbClr val="0070C0"/>
                </a:solidFill>
              </a:rPr>
              <a:t>Finals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June 8: </a:t>
            </a:r>
            <a:r>
              <a:rPr lang="en-US" sz="2700" dirty="0">
                <a:solidFill>
                  <a:srgbClr val="0070C0"/>
                </a:solidFill>
              </a:rPr>
              <a:t>Senior Awards </a:t>
            </a:r>
            <a:r>
              <a:rPr lang="en-US" sz="2700" dirty="0" smtClean="0">
                <a:solidFill>
                  <a:srgbClr val="0070C0"/>
                </a:solidFill>
              </a:rPr>
              <a:t>Night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June 9: Commencement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endParaRPr lang="en-US" sz="27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en-US" sz="2400" i="1" dirty="0" smtClean="0">
                <a:solidFill>
                  <a:srgbClr val="0070C0"/>
                </a:solidFill>
              </a:rPr>
              <a:t>*Students required to take the ACCUPLACER may take the PSAT</a:t>
            </a:r>
            <a:r>
              <a:rPr lang="en-US" sz="2700" dirty="0" smtClean="0">
                <a:solidFill>
                  <a:srgbClr val="0070C0"/>
                </a:solidFill>
              </a:rPr>
              <a:t>.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76200"/>
            <a:ext cx="3276600" cy="99060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0070C0"/>
                </a:solidFill>
              </a:rPr>
              <a:t>Important Links</a:t>
            </a:r>
            <a:br>
              <a:rPr lang="en-US" sz="2700" b="1" dirty="0" smtClean="0">
                <a:solidFill>
                  <a:srgbClr val="0070C0"/>
                </a:solidFill>
              </a:rPr>
            </a:br>
            <a:endParaRPr lang="en-US" sz="27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1143000"/>
            <a:ext cx="3940553" cy="2209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379412" y="762000"/>
            <a:ext cx="11580272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Education Expo – College Fair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>
                <a:hlinkClick r:id="rId4"/>
              </a:rPr>
              <a:t>http://educatehancockcounty.com</a:t>
            </a:r>
            <a:r>
              <a:rPr lang="en-US" sz="2400" dirty="0" smtClean="0">
                <a:hlinkClick r:id="rId4"/>
              </a:rPr>
              <a:t>/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National College Fair (pre-registration)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www.nacacnet.org/college-fairs/FallNCF/Pages/Indianapolis.aspx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Family Connection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hlinkClick r:id="rId6"/>
              </a:rPr>
              <a:t>http://connection.naviance.com/greenfieldchs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The College Board (SAT test registration)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collegereadiness.collegeboard.org/sat?navId=gh-sat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ACT (ACT test registration)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400" dirty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www.act.org/content/act/en/register.html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89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152400"/>
            <a:ext cx="9753600" cy="1325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Step 4: Know the Experts 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600200"/>
            <a:ext cx="11049000" cy="5075238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College Admission</a:t>
            </a:r>
          </a:p>
          <a:p>
            <a:pPr marL="502920" lvl="2">
              <a:spcBef>
                <a:spcPts val="1800"/>
              </a:spcBef>
            </a:pPr>
            <a:r>
              <a:rPr lang="en-US" sz="3800" b="1" i="1" dirty="0" smtClean="0">
                <a:solidFill>
                  <a:srgbClr val="0070C0"/>
                </a:solidFill>
              </a:rPr>
              <a:t>Chris Potts, Associate </a:t>
            </a:r>
            <a:r>
              <a:rPr lang="en-US" sz="3800" b="1" i="1" dirty="0">
                <a:solidFill>
                  <a:srgbClr val="0070C0"/>
                </a:solidFill>
              </a:rPr>
              <a:t>Director of Admission at Butler University (</a:t>
            </a:r>
            <a:r>
              <a:rPr lang="en-US" sz="3800" b="1" i="1" dirty="0" smtClean="0">
                <a:solidFill>
                  <a:srgbClr val="0070C0"/>
                </a:solidFill>
              </a:rPr>
              <a:t>Cougar Meeting Room)</a:t>
            </a:r>
            <a:endParaRPr lang="en-US" sz="4200" b="1" i="1" dirty="0" smtClean="0">
              <a:solidFill>
                <a:srgbClr val="0070C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Financial Aid</a:t>
            </a:r>
          </a:p>
          <a:p>
            <a:pPr lvl="1"/>
            <a:r>
              <a:rPr lang="en-US" sz="4000" b="1" i="1" dirty="0" smtClean="0">
                <a:solidFill>
                  <a:srgbClr val="0070C0"/>
                </a:solidFill>
              </a:rPr>
              <a:t>Robert Sommers,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INvestED</a:t>
            </a:r>
            <a:r>
              <a:rPr lang="en-US" sz="4000" b="1" i="1" dirty="0" smtClean="0">
                <a:solidFill>
                  <a:srgbClr val="0070C0"/>
                </a:solidFill>
              </a:rPr>
              <a:t> (Auditorium)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Scholarships</a:t>
            </a:r>
          </a:p>
          <a:p>
            <a:pPr lvl="1"/>
            <a:r>
              <a:rPr lang="en-US" sz="4000" b="1" i="1" dirty="0" smtClean="0">
                <a:solidFill>
                  <a:srgbClr val="0070C0"/>
                </a:solidFill>
              </a:rPr>
              <a:t>Marie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Felver</a:t>
            </a:r>
            <a:r>
              <a:rPr lang="en-US" sz="4000" b="1" i="1" dirty="0" smtClean="0">
                <a:solidFill>
                  <a:srgbClr val="0070C0"/>
                </a:solidFill>
              </a:rPr>
              <a:t>, Vice President of Finance and Operations at the Hancock County Community Foundation (Library</a:t>
            </a:r>
            <a:r>
              <a:rPr lang="en-US" sz="4000" b="1" i="1" dirty="0">
                <a:solidFill>
                  <a:srgbClr val="0070C0"/>
                </a:solidFill>
              </a:rPr>
              <a:t>)</a:t>
            </a:r>
            <a:endParaRPr lang="en-US" sz="4000" b="1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Step 1: Find the perfect fit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College Campus Visits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College Visits to G-CHS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College Fairs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Application Process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Standardized Testing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4648200"/>
            <a:ext cx="3238500" cy="18161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04800"/>
            <a:ext cx="4419598" cy="64832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chemeClr val="accent6"/>
                </a:solidFill>
              </a:rPr>
              <a:t>College campus visits</a:t>
            </a:r>
            <a:br>
              <a:rPr lang="en-US" sz="2700" b="1" dirty="0" smtClean="0">
                <a:solidFill>
                  <a:schemeClr val="accent6"/>
                </a:solidFill>
              </a:rPr>
            </a:br>
            <a:endParaRPr lang="en-US" sz="27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533400"/>
            <a:ext cx="7086600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Juniors &amp; Seniors are allowed 2 per semester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Family makes the appointment and informs the counselor of the date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Counselor shares with attendance office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Parent calls in the visit to the attendance office the day of the visit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Student brings back a confirmation to attendance the next day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Seniors: schedule a visit for October 25 NOW!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167" y="4038600"/>
            <a:ext cx="3940553" cy="2209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338044" y="228600"/>
            <a:ext cx="4547568" cy="692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>
                <a:solidFill>
                  <a:schemeClr val="accent6"/>
                </a:solidFill>
              </a:rPr>
              <a:t>College visits To G-CHS</a:t>
            </a:r>
            <a:br>
              <a:rPr lang="en-US" sz="2700" b="1" dirty="0" smtClean="0">
                <a:solidFill>
                  <a:schemeClr val="accent6"/>
                </a:solidFill>
              </a:rPr>
            </a:br>
            <a:endParaRPr lang="en-US" sz="2700" b="1" dirty="0">
              <a:solidFill>
                <a:schemeClr val="accent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37414" y="781360"/>
            <a:ext cx="4648198" cy="272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Juniors and Seniors are allowed to attend 3 visits each year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Students sign-up online and are sent a pass the day of the visit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79412" y="4692185"/>
            <a:ext cx="6172200" cy="6483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/>
                </a:solidFill>
              </a:rPr>
              <a:t>College Fairs – Please Attend One!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0812" y="5375430"/>
            <a:ext cx="7467599" cy="1482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Education Expo – Hancock County Fairgrounds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Wednesday, September 27 from 6:00 – 7:30 PM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National College Fair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Friday, October 20  9:00 AM </a:t>
            </a:r>
            <a:r>
              <a:rPr lang="mr-IN" b="1" dirty="0" smtClean="0">
                <a:solidFill>
                  <a:srgbClr val="0070C0"/>
                </a:solidFill>
              </a:rPr>
              <a:t>–</a:t>
            </a:r>
            <a:r>
              <a:rPr lang="en-US" b="1" dirty="0" smtClean="0">
                <a:solidFill>
                  <a:srgbClr val="0070C0"/>
                </a:solidFill>
              </a:rPr>
              <a:t> 1:00 PM (register ahead of time)</a:t>
            </a:r>
          </a:p>
        </p:txBody>
      </p:sp>
    </p:spTree>
    <p:extLst>
      <p:ext uri="{BB962C8B-B14F-4D97-AF65-F5344CB8AC3E}">
        <p14:creationId xmlns:p14="http://schemas.microsoft.com/office/powerpoint/2010/main" val="17501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457200"/>
            <a:ext cx="6248400" cy="64832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chemeClr val="accent6"/>
                </a:solidFill>
              </a:rPr>
              <a:t>The College Application Process</a:t>
            </a:r>
            <a:r>
              <a:rPr lang="en-US" sz="2700" b="1" dirty="0" smtClean="0">
                <a:solidFill>
                  <a:srgbClr val="FF0000"/>
                </a:solidFill>
              </a:rPr>
              <a:t/>
            </a:r>
            <a:br>
              <a:rPr lang="en-US" sz="2700" b="1" dirty="0" smtClean="0">
                <a:solidFill>
                  <a:srgbClr val="FF0000"/>
                </a:solidFill>
              </a:rPr>
            </a:b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781360"/>
            <a:ext cx="7086600" cy="58480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Most admission applications are done online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Students can use an individual college or university application or the Common Application (required by Purdue/IU Bloomington is using it this year, too)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Students will submit counselor information so we can complete counselor recommendations electronically (</a:t>
            </a:r>
            <a:r>
              <a:rPr lang="en-US" b="1" dirty="0" err="1" smtClean="0">
                <a:solidFill>
                  <a:srgbClr val="0070C0"/>
                </a:solidFill>
              </a:rPr>
              <a:t>eSSR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ALL transcripts are submitted electronically through Family Connection. Students must submit the application and request a transcript.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Students must create an account through Family Connection to request transcripts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609600"/>
            <a:ext cx="3940553" cy="2209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7161212" y="3352800"/>
            <a:ext cx="4876800" cy="30839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endParaRPr lang="en-US" sz="2400" b="1" i="1" dirty="0" smtClean="0"/>
          </a:p>
          <a:p>
            <a:pPr algn="r">
              <a:lnSpc>
                <a:spcPct val="90000"/>
              </a:lnSpc>
            </a:pPr>
            <a:r>
              <a:rPr lang="en-US" sz="2400" b="1" i="1" dirty="0" smtClean="0"/>
              <a:t>Students need to give the counseling staff at least a week to process secondary school reports and transcripts. Please do not expect these to be uploaded the same day you request it so pay attention to application deadlines.</a:t>
            </a:r>
            <a:endParaRPr lang="en-US" sz="24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574" y="3429000"/>
            <a:ext cx="6000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457200"/>
            <a:ext cx="6248400" cy="64832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chemeClr val="accent6"/>
                </a:solidFill>
              </a:rPr>
              <a:t>Standardized Testing – SAT &amp; ACT</a:t>
            </a:r>
            <a:r>
              <a:rPr lang="en-US" sz="2700" b="1" dirty="0" smtClean="0">
                <a:solidFill>
                  <a:srgbClr val="FF0000"/>
                </a:solidFill>
              </a:rPr>
              <a:t/>
            </a:r>
            <a:br>
              <a:rPr lang="en-US" sz="2700" b="1" dirty="0" smtClean="0">
                <a:solidFill>
                  <a:srgbClr val="FF0000"/>
                </a:solidFill>
              </a:rPr>
            </a:b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781360"/>
            <a:ext cx="7086600" cy="58480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Seniors should be registered for the October 7 SAT if they have not already taken a test or want to improve their current scores.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All test registration is done online so students must create accounts with The College Board (SAT) and ACT.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The registration deadline for the October SAT is Friday, September 8! G-CHS is hosting this test.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Juniors should take an ACT and SAT no later than the spring of their junior year (April-June) – earlier is OK.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Most colleges “super score” the tests so taking it multiple times is fine.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609600"/>
            <a:ext cx="3940553" cy="2209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7302688" y="3352800"/>
            <a:ext cx="4724400" cy="27515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 smtClean="0"/>
              <a:t>Students who plan to participate in NCAA collegiate athletics must submit their test scores directly from The College Board (SAT) and/or ACT. The NCAA will not accept test scores from our transcript.</a:t>
            </a:r>
            <a:endParaRPr lang="en-US" sz="24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688" y="3352800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012" y="457200"/>
            <a:ext cx="7239000" cy="76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Need Help improving your test scores?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381280"/>
            <a:ext cx="7086600" cy="52481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G-CHS is hosting a test prep workshop (ZAPS) next Friday, September 8 during the school day for juniors and seniors who would like to raise their test scores.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Registration is still open and there are plenty of seats still available. Register by visiting </a:t>
            </a:r>
            <a:r>
              <a:rPr lang="en-US" sz="3200" b="1" dirty="0" smtClean="0">
                <a:solidFill>
                  <a:srgbClr val="0070C0"/>
                </a:solidFill>
                <a:hlinkClick r:id="rId3"/>
              </a:rPr>
              <a:t>www.doorwaytocollege.com</a:t>
            </a:r>
            <a:r>
              <a:rPr lang="en-US" sz="3200" b="1" dirty="0" smtClean="0">
                <a:solidFill>
                  <a:srgbClr val="0070C0"/>
                </a:solidFill>
              </a:rPr>
              <a:t> or calling (877)-927-8378.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1066800"/>
            <a:ext cx="3940553" cy="22098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36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Step 2: Finance the way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Financial Aid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Scholarships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7" y="3810000"/>
            <a:ext cx="4212315" cy="23622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082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163520"/>
            <a:ext cx="6248400" cy="64832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Financial Aid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094482"/>
            <a:ext cx="7086600" cy="545871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The first day to file the FAFSA form is October 1, 2017.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Families will use “prior prior” tax information meaning you will use your 2016 tax return - no need to wait to use your 2017 information!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G-CHS will be hosting a FAFSA completion day on November 6 from 2:00 </a:t>
            </a:r>
            <a:r>
              <a:rPr lang="mr-IN" sz="2800" b="1" dirty="0" smtClean="0">
                <a:solidFill>
                  <a:srgbClr val="0070C0"/>
                </a:solidFill>
              </a:rPr>
              <a:t>–</a:t>
            </a:r>
            <a:r>
              <a:rPr lang="en-US" sz="2800" b="1" dirty="0" smtClean="0">
                <a:solidFill>
                  <a:srgbClr val="0070C0"/>
                </a:solidFill>
              </a:rPr>
              <a:t> 7:30 PM. Parents and students who have questions about filing the FAFSA or need help getting started or completing it should plan to attend.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609600"/>
            <a:ext cx="3940553" cy="2209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7302688" y="3352800"/>
            <a:ext cx="4724400" cy="27515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2400" b="1" i="1" dirty="0" smtClean="0"/>
          </a:p>
          <a:p>
            <a:pPr algn="ctr">
              <a:lnSpc>
                <a:spcPct val="90000"/>
              </a:lnSpc>
            </a:pPr>
            <a:endParaRPr lang="en-US" sz="2400" b="1" i="1" dirty="0"/>
          </a:p>
          <a:p>
            <a:pPr algn="ctr">
              <a:lnSpc>
                <a:spcPct val="90000"/>
              </a:lnSpc>
            </a:pPr>
            <a:endParaRPr lang="en-US" sz="2400" b="1" i="1" dirty="0" smtClean="0"/>
          </a:p>
          <a:p>
            <a:pPr algn="ctr">
              <a:lnSpc>
                <a:spcPct val="90000"/>
              </a:lnSpc>
            </a:pPr>
            <a:r>
              <a:rPr lang="en-US" sz="2400" b="1" i="1" dirty="0" smtClean="0"/>
              <a:t>Both students and parents will need to create FSA IDs before filing </a:t>
            </a:r>
            <a:r>
              <a:rPr lang="en-US" sz="2400" b="1" i="1" dirty="0" err="1" smtClean="0"/>
              <a:t>outthe</a:t>
            </a:r>
            <a:r>
              <a:rPr lang="en-US" sz="2400" b="1" i="1" dirty="0" smtClean="0"/>
              <a:t> FAFSA. Seniors can do that now, but don’t forget them!</a:t>
            </a:r>
            <a:endParaRPr lang="en-US" sz="24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413" y="3495484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163520"/>
            <a:ext cx="6248400" cy="64832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chemeClr val="accent6"/>
                </a:solidFill>
              </a:rPr>
              <a:t>Scholarship Information</a:t>
            </a:r>
            <a:endParaRPr lang="en-US" sz="27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094482"/>
            <a:ext cx="7086600" cy="5534918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The counseling office posts all received scholarship opportunities in Family Connection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We also have a Remind account for reminding students to check Family Connection for scholarships. To join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smtClean="0">
                <a:solidFill>
                  <a:schemeClr val="accent6"/>
                </a:solidFill>
              </a:rPr>
              <a:t>text @eh334 to 81010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To get e-mail messages, send an e-mail to </a:t>
            </a:r>
            <a:r>
              <a:rPr lang="en-US" sz="2800" b="1" dirty="0" smtClean="0">
                <a:solidFill>
                  <a:srgbClr val="0070C0"/>
                </a:solidFill>
                <a:hlinkClick r:id="rId3"/>
              </a:rPr>
              <a:t>eh334@mail.remind.com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Seniors and their parents should check Family Connection and join the Remind group for the most up-to-date scholarship information.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609600"/>
            <a:ext cx="3940553" cy="2209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7302688" y="3352800"/>
            <a:ext cx="4724400" cy="30839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2400" b="1" i="1" dirty="0" smtClean="0"/>
          </a:p>
          <a:p>
            <a:pPr algn="ctr">
              <a:lnSpc>
                <a:spcPct val="90000"/>
              </a:lnSpc>
            </a:pPr>
            <a:endParaRPr lang="en-US" sz="2400" b="1" i="1" dirty="0"/>
          </a:p>
          <a:p>
            <a:pPr algn="ctr">
              <a:lnSpc>
                <a:spcPct val="90000"/>
              </a:lnSpc>
            </a:pPr>
            <a:endParaRPr lang="en-US" sz="2400" b="1" i="1" dirty="0" smtClean="0"/>
          </a:p>
          <a:p>
            <a:pPr algn="ctr">
              <a:lnSpc>
                <a:spcPct val="90000"/>
              </a:lnSpc>
            </a:pPr>
            <a:r>
              <a:rPr lang="en-US" sz="2400" b="1" i="1" dirty="0" smtClean="0"/>
              <a:t>Students need to give the counseling office time to process and send transcripts for scholarships. Applications that need “official” transcripts must be processed by us. </a:t>
            </a:r>
            <a:endParaRPr lang="en-US" sz="24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413" y="3495484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A6411-895A-4DF5-A580-370C32B8C9B0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0</TotalTime>
  <Words>927</Words>
  <Application>Microsoft Macintosh PowerPoint</Application>
  <PresentationFormat>Custom</PresentationFormat>
  <Paragraphs>116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Mangal</vt:lpstr>
      <vt:lpstr>Arial</vt:lpstr>
      <vt:lpstr>Continental North America 16x9</vt:lpstr>
      <vt:lpstr>Making Your next Move</vt:lpstr>
      <vt:lpstr>Step 1: Find the perfect fit</vt:lpstr>
      <vt:lpstr>College campus visits </vt:lpstr>
      <vt:lpstr>The College Application Process </vt:lpstr>
      <vt:lpstr>Standardized Testing – SAT &amp; ACT </vt:lpstr>
      <vt:lpstr>Need Help improving your test scores?</vt:lpstr>
      <vt:lpstr>Step 2: Finance the way</vt:lpstr>
      <vt:lpstr>Financial Aid</vt:lpstr>
      <vt:lpstr>Scholarship Information</vt:lpstr>
      <vt:lpstr>Step 3: Stay on the Right Path</vt:lpstr>
      <vt:lpstr>Important Dates </vt:lpstr>
      <vt:lpstr>Important Links </vt:lpstr>
      <vt:lpstr>Step 4: Know the Experts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/>
  <cp:revision>1</cp:revision>
  <dcterms:created xsi:type="dcterms:W3CDTF">2016-08-30T20:09:53Z</dcterms:created>
  <dcterms:modified xsi:type="dcterms:W3CDTF">2017-08-31T14:30:51Z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